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46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50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4.png" ContentType="image/png"/>
  <Override PartName="/ppt/media/image19.png" ContentType="image/png"/>
  <Override PartName="/ppt/media/image20.png" ContentType="image/png"/>
  <Override PartName="/ppt/media/image43.png" ContentType="image/png"/>
  <Override PartName="/ppt/media/image2.jpeg" ContentType="image/jpeg"/>
  <Override PartName="/ppt/media/image18.png" ContentType="image/png"/>
  <Override PartName="/ppt/media/image41.png" ContentType="image/png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9.png" ContentType="image/png"/>
  <Override PartName="/ppt/media/image6.png" ContentType="image/png"/>
  <Override PartName="/ppt/media/image28.png" ContentType="image/png"/>
  <Override PartName="/ppt/media/image49.png" ContentType="image/png"/>
  <Override PartName="/ppt/media/image5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4.png" ContentType="image/png"/>
  <Override PartName="/ppt/media/image42.png" ContentType="image/png"/>
  <Override PartName="/ppt/media/image17.png" ContentType="image/png"/>
  <Override PartName="/ppt/media/image51.png" ContentType="image/png"/>
  <Override PartName="/ppt/media/image26.png" ContentType="image/png"/>
  <Override PartName="/ppt/media/image47.png" ContentType="image/png"/>
  <Override PartName="/ppt/media/image3.png" ContentType="image/png"/>
  <Override PartName="/ppt/media/image40.png" ContentType="image/png"/>
  <Override PartName="/ppt/media/image15.png" ContentType="image/png"/>
  <Override PartName="/ppt/media/image24.png" ContentType="image/png"/>
  <Override PartName="/ppt/media/image45.png" ContentType="image/png"/>
  <Override PartName="/ppt/media/image1.png" ContentType="image/png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680"/>
            <a:ext cx="9142200" cy="6845040"/>
          </a:xfrm>
          <a:prstGeom prst="rect">
            <a:avLst/>
          </a:prstGeom>
          <a:ln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00"/>
            <a:ext cx="9142200" cy="68587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r>
              <a:rPr lang="ru-RU"/>
              <a:t>Для правки текста заголовка щелкните мышью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/>
          <a:p>
            <a:pPr>
              <a:buSzPct val="25000"/>
              <a:buFont typeface="StarSymbol"/>
              <a:buChar char=""/>
            </a:pPr>
            <a:r>
              <a:rPr lang="ru-RU"/>
              <a:t>Для правки структуры щелкните мышью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ru-RU"/>
              <a:t>Второй уровень структуры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ru-RU"/>
              <a:t>Третий уровень структуры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ru-RU"/>
              <a:t>Четвёртый уровень структуры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ru-RU"/>
              <a:t>Пятый уровень структуры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ru-RU"/>
              <a:t>Шестой уровень структуры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ru-RU"/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980640"/>
            <a:ext cx="9142920" cy="545220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18760" y="3573000"/>
            <a:ext cx="8011800" cy="122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ru-RU" sz="3600">
                <a:solidFill>
                  <a:srgbClr val="376092"/>
                </a:solidFill>
                <a:latin typeface="Calibri"/>
              </a:rPr>
              <a:t>Модельный ряд настенных сплит-систем 2015 год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128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30080" y="1362600"/>
            <a:ext cx="4248000" cy="17046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248436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NEO Classic A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248508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  <p:pic>
        <p:nvPicPr>
          <p:cNvPr id="131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56000" y="2963880"/>
            <a:ext cx="4976640" cy="2263320"/>
          </a:xfrm>
          <a:prstGeom prst="rect">
            <a:avLst/>
          </a:prstGeom>
          <a:ln>
            <a:noFill/>
          </a:ln>
        </p:spPr>
      </p:pic>
      <p:pic>
        <p:nvPicPr>
          <p:cNvPr id="132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-324720" y="2963880"/>
            <a:ext cx="4798080" cy="215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134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48400" y="1556640"/>
            <a:ext cx="3854160" cy="133668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25200" y="332640"/>
            <a:ext cx="4368960" cy="4368960"/>
          </a:xfrm>
          <a:prstGeom prst="rect">
            <a:avLst/>
          </a:prstGeom>
          <a:ln>
            <a:noFill/>
          </a:ln>
        </p:spPr>
      </p:pic>
      <p:pic>
        <p:nvPicPr>
          <p:cNvPr id="136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420000" y="2061000"/>
            <a:ext cx="1831320" cy="183132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23076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Classic</a:t>
            </a:r>
            <a:endParaRPr/>
          </a:p>
        </p:txBody>
      </p:sp>
      <p:pic>
        <p:nvPicPr>
          <p:cNvPr id="138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38872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5519880" y="3000600"/>
            <a:ext cx="2722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Модели:0,7K,09K,12K</a:t>
            </a:r>
            <a:endParaRPr/>
          </a:p>
        </p:txBody>
      </p:sp>
      <p:sp>
        <p:nvSpPr>
          <p:cNvPr id="140" name="CustomShape 3"/>
          <p:cNvSpPr/>
          <p:nvPr/>
        </p:nvSpPr>
        <p:spPr>
          <a:xfrm>
            <a:off x="179640" y="3429000"/>
            <a:ext cx="4473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классаD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LEDдисплей внутреннего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PP 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Режимы "Sleep","Smart",  "Super"Функция"Ifeel"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 на включение и отключение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Автоматические вертикальные жалюзи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Отключение дисплея внутреннего блока  с пультаDimmer”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Авторестарт,Cамодиагностика</a:t>
            </a:r>
            <a:endParaRPr/>
          </a:p>
        </p:txBody>
      </p:sp>
      <p:sp>
        <p:nvSpPr>
          <p:cNvPr id="141" name="CustomShape 4"/>
          <p:cNvSpPr/>
          <p:nvPr/>
        </p:nvSpPr>
        <p:spPr>
          <a:xfrm>
            <a:off x="4345560" y="3396240"/>
            <a:ext cx="4761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Энергоэффективность класса 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Новый дизайн панели на новой платформе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LEDдисплей внутреннего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Hi Densityфильтр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Новый современный пульт ДУ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Режимы "Sleep”,"Smart",  "Super“,Функция 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 на включение и отключение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Отключениедисплея внутреннего блока с пультаDimmer”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Двухстороннее 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4D Air 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Авторестарт,Cамодиагностика</a:t>
            </a:r>
            <a:endParaRPr/>
          </a:p>
        </p:txBody>
      </p:sp>
      <p:sp>
        <p:nvSpPr>
          <p:cNvPr id="142" name="CustomShape 5"/>
          <p:cNvSpPr/>
          <p:nvPr/>
        </p:nvSpPr>
        <p:spPr>
          <a:xfrm>
            <a:off x="28116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sp>
        <p:nvSpPr>
          <p:cNvPr id="143" name="CustomShape 6"/>
          <p:cNvSpPr/>
          <p:nvPr/>
        </p:nvSpPr>
        <p:spPr>
          <a:xfrm>
            <a:off x="457200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Classic</a:t>
            </a:r>
            <a:endParaRPr/>
          </a:p>
        </p:txBody>
      </p:sp>
      <p:sp>
        <p:nvSpPr>
          <p:cNvPr id="144" name="CustomShape 7"/>
          <p:cNvSpPr/>
          <p:nvPr/>
        </p:nvSpPr>
        <p:spPr>
          <a:xfrm>
            <a:off x="4072680" y="1917000"/>
            <a:ext cx="78552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45" name="CustomShape 8"/>
          <p:cNvSpPr/>
          <p:nvPr/>
        </p:nvSpPr>
        <p:spPr>
          <a:xfrm>
            <a:off x="457200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  <p:sp>
        <p:nvSpPr>
          <p:cNvPr id="146" name="CustomShape 9"/>
          <p:cNvSpPr/>
          <p:nvPr/>
        </p:nvSpPr>
        <p:spPr>
          <a:xfrm>
            <a:off x="539640" y="2205000"/>
            <a:ext cx="520200" cy="604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solidFill>
              <a:srgbClr val="4a7ebb"/>
            </a:solidFill>
            <a:round/>
          </a:ln>
        </p:spPr>
      </p:sp>
      <p:sp>
        <p:nvSpPr>
          <p:cNvPr id="147" name="CustomShape 10"/>
          <p:cNvSpPr/>
          <p:nvPr/>
        </p:nvSpPr>
        <p:spPr>
          <a:xfrm>
            <a:off x="1004040" y="2997000"/>
            <a:ext cx="270216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Модели:0,7K, 09K,12K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149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26280" y="1556640"/>
            <a:ext cx="3854160" cy="133668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248364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Classic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277164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  <p:pic>
        <p:nvPicPr>
          <p:cNvPr id="152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60080" y="2959920"/>
            <a:ext cx="3570840" cy="2213280"/>
          </a:xfrm>
          <a:prstGeom prst="rect">
            <a:avLst/>
          </a:prstGeom>
          <a:ln>
            <a:noFill/>
          </a:ln>
        </p:spPr>
      </p:pic>
      <p:pic>
        <p:nvPicPr>
          <p:cNvPr id="153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7120" y="2959920"/>
            <a:ext cx="3630600" cy="225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30760" y="836640"/>
            <a:ext cx="8011800" cy="6462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CustomShape 2"/>
          <p:cNvSpPr/>
          <p:nvPr/>
        </p:nvSpPr>
        <p:spPr>
          <a:xfrm>
            <a:off x="755640" y="1600200"/>
            <a:ext cx="7929360" cy="45241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41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40" y="1484640"/>
            <a:ext cx="3663000" cy="1438200"/>
          </a:xfrm>
          <a:prstGeom prst="rect">
            <a:avLst/>
          </a:prstGeom>
          <a:ln>
            <a:noFill/>
          </a:ln>
        </p:spPr>
      </p:pic>
      <p:pic>
        <p:nvPicPr>
          <p:cNvPr id="42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36360" y="1556640"/>
            <a:ext cx="4219200" cy="164520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230760" y="764640"/>
            <a:ext cx="801180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PremiumSlim Design Super DC Inverter</a:t>
            </a: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1004040" y="29970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Модели:10k, 13k</a:t>
            </a:r>
            <a:endParaRPr/>
          </a:p>
        </p:txBody>
      </p:sp>
      <p:pic>
        <p:nvPicPr>
          <p:cNvPr id="45" name="图片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27560" y="1484640"/>
            <a:ext cx="3663000" cy="1438200"/>
          </a:xfrm>
          <a:prstGeom prst="rect">
            <a:avLst/>
          </a:prstGeom>
          <a:ln>
            <a:noFill/>
          </a:ln>
        </p:spPr>
      </p:pic>
      <p:pic>
        <p:nvPicPr>
          <p:cNvPr id="46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527720" y="1556640"/>
            <a:ext cx="4219200" cy="1645200"/>
          </a:xfrm>
          <a:prstGeom prst="rect">
            <a:avLst/>
          </a:prstGeom>
          <a:ln>
            <a:noFill/>
          </a:ln>
        </p:spPr>
      </p:pic>
      <p:pic>
        <p:nvPicPr>
          <p:cNvPr id="47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38872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5519880" y="30006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Модели:10k, 13k</a:t>
            </a:r>
            <a:endParaRPr/>
          </a:p>
        </p:txBody>
      </p:sp>
      <p:sp>
        <p:nvSpPr>
          <p:cNvPr id="49" name="CustomShape 4"/>
          <p:cNvSpPr/>
          <p:nvPr/>
        </p:nvSpPr>
        <p:spPr>
          <a:xfrm>
            <a:off x="179640" y="3429000"/>
            <a:ext cx="4473000" cy="295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Сезонная энергоэффективностьA++,SEER/SCOP(6.4/3.8</a:t>
            </a:r>
            <a:r>
              <a:rPr b="1" lang="ru-RU" sz="1000">
                <a:solidFill>
                  <a:srgbClr val="111111"/>
                </a:solidFill>
                <a:latin typeface="Microsoft YaHei"/>
                <a:ea typeface="Microsoft YaHei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Двухслойный светопрозрачныйпластик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Ультратонкий корпус, 11,3 см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Низкий уровень шума (22дб(А))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Работаохл/обогрев  до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+21°С/-10°С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HiDensityфильтр, Negative Ionфильтр, HEPAфильтр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"Sleep"- 4 ступени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Режим"Smart",режим "Super”,"Ifeel“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3скорости работы вентилятора внутреннего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 отключение, Dimmer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 cамодиагностика</a:t>
            </a:r>
            <a:endParaRPr/>
          </a:p>
        </p:txBody>
      </p:sp>
      <p:sp>
        <p:nvSpPr>
          <p:cNvPr id="50" name="CustomShape 5"/>
          <p:cNvSpPr/>
          <p:nvPr/>
        </p:nvSpPr>
        <p:spPr>
          <a:xfrm>
            <a:off x="4345560" y="3396240"/>
            <a:ext cx="4761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Сезонная энергоэффективностьA++, SEER/SCOP(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6.1/4.0</a:t>
            </a: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Двухслойный светопрозрачныйпластик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Ультратонкий корпус, 11,3см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Низкийуровень шума (19дб(А))в режиме вентиляции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Работа при низком уровне напряжения (175 В)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Работа наохл/обогрев  до -15°С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Дежурное отопление + 8°С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5 скоростей работы вентилятора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Hi Densityфильтр, Negative Ionфильтр, HEPAфильтр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"Sleep”– 4 ступени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Режим"Smart",режим "Super”,"I 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 отключение, Dimmer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 cамодиагностика</a:t>
            </a:r>
            <a:endParaRPr/>
          </a:p>
        </p:txBody>
      </p:sp>
      <p:sp>
        <p:nvSpPr>
          <p:cNvPr id="51" name="CustomShape 6"/>
          <p:cNvSpPr/>
          <p:nvPr/>
        </p:nvSpPr>
        <p:spPr>
          <a:xfrm>
            <a:off x="28116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sp>
        <p:nvSpPr>
          <p:cNvPr id="52" name="CustomShape 7"/>
          <p:cNvSpPr/>
          <p:nvPr/>
        </p:nvSpPr>
        <p:spPr>
          <a:xfrm>
            <a:off x="481284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2015</a:t>
            </a:r>
            <a:endParaRPr/>
          </a:p>
        </p:txBody>
      </p:sp>
      <p:pic>
        <p:nvPicPr>
          <p:cNvPr id="53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994560" y="2421000"/>
            <a:ext cx="753480" cy="100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5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9640" y="1412640"/>
            <a:ext cx="3996360" cy="1438200"/>
          </a:xfrm>
          <a:prstGeom prst="rect">
            <a:avLst/>
          </a:prstGeom>
          <a:ln>
            <a:noFill/>
          </a:ln>
        </p:spPr>
      </p:pic>
      <p:pic>
        <p:nvPicPr>
          <p:cNvPr id="56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660920" y="1412640"/>
            <a:ext cx="3996360" cy="1438200"/>
          </a:xfrm>
          <a:prstGeom prst="rect">
            <a:avLst/>
          </a:prstGeom>
          <a:ln>
            <a:noFill/>
          </a:ln>
        </p:spPr>
      </p:pic>
      <p:sp>
        <p:nvSpPr>
          <p:cNvPr id="57" name="CustomShape 1"/>
          <p:cNvSpPr/>
          <p:nvPr/>
        </p:nvSpPr>
        <p:spPr>
          <a:xfrm>
            <a:off x="230760" y="764640"/>
            <a:ext cx="801180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PremiumDesign Super DC Inverter</a:t>
            </a:r>
            <a:endParaRPr/>
          </a:p>
        </p:txBody>
      </p:sp>
      <p:sp>
        <p:nvSpPr>
          <p:cNvPr id="58" name="CustomShape 2"/>
          <p:cNvSpPr/>
          <p:nvPr/>
        </p:nvSpPr>
        <p:spPr>
          <a:xfrm>
            <a:off x="1004040" y="29970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Модели:10K, 13K, 18K, 24K</a:t>
            </a:r>
            <a:endParaRPr/>
          </a:p>
        </p:txBody>
      </p:sp>
      <p:pic>
        <p:nvPicPr>
          <p:cNvPr id="59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38872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60" name="CustomShape 3"/>
          <p:cNvSpPr/>
          <p:nvPr/>
        </p:nvSpPr>
        <p:spPr>
          <a:xfrm>
            <a:off x="5519880" y="30006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Модели:10K, 13K, 18K, 24K</a:t>
            </a:r>
            <a:endParaRPr/>
          </a:p>
        </p:txBody>
      </p:sp>
      <p:sp>
        <p:nvSpPr>
          <p:cNvPr id="61" name="CustomShape 4"/>
          <p:cNvSpPr/>
          <p:nvPr/>
        </p:nvSpPr>
        <p:spPr>
          <a:xfrm>
            <a:off x="179640" y="3429000"/>
            <a:ext cx="460656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Сезонная энергоэффективностьA++,SEER/SCOP(6.1/3.8</a:t>
            </a:r>
            <a:r>
              <a:rPr b="1" lang="ru-RU" sz="1000">
                <a:solidFill>
                  <a:srgbClr val="111111"/>
                </a:solidFill>
                <a:latin typeface="Microsoft YaHei"/>
                <a:ea typeface="Microsoft YaHei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 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Низкий уровень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шума (22дб(А))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Работаохл/обогрев  до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+21°С/-10°С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3скорости работы вентилятора внутреннего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HiDensityфильтр,ФильтрNegativeIon,HEPAфильтр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Плазменная очистка воздухаCold Plasma Ion Generator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4D AirFlow(автоматическиевертигоризжалюзи)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Двухстороннееподключение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"Sleep", "Smart", "Super,Dimmer,Функция “Ifeel”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Защитнаянакладка на вентили внешнегоблока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Защитное покрытие теплообменника внешнего блокаGolden Fin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Авторестарт,Самодиагностика</a:t>
            </a:r>
            <a:endParaRPr/>
          </a:p>
        </p:txBody>
      </p:sp>
      <p:sp>
        <p:nvSpPr>
          <p:cNvPr id="62" name="CustomShape 5"/>
          <p:cNvSpPr/>
          <p:nvPr/>
        </p:nvSpPr>
        <p:spPr>
          <a:xfrm>
            <a:off x="4345560" y="3396240"/>
            <a:ext cx="4761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Сезонная энергоэффективностьA++,SEER/SCOP(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5.6/3.8</a:t>
            </a:r>
            <a:r>
              <a:rPr b="1" lang="ru-RU" sz="1000">
                <a:solidFill>
                  <a:srgbClr val="111111"/>
                </a:solidFill>
                <a:latin typeface="Microsoft YaHei"/>
                <a:ea typeface="Microsoft YaHei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панели, MIRAGE 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Низкий уровень шума (19дб(А)) в режиме вентиляции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Работа на низком уровне напряжения (175 В)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Работа наохл/обогрев  -15°С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Дежурное отопление + 8°С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5 скоростей работы вентилятора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HiDensityфильтр,ФильтрNegativeIon,HEPAфильтр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Плазменная очистка воздухаCold Plasma Ion Generator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4DAirFlow(автоматическиевертигоризжалюзи)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Двухстороннееподключение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"Sleep", "Smart", "Super”,“Dimmer” Функция “Ifeel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Защитное покрытие теплообменника внешнего блокаGolden Fin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Авторестарт,Самодиагностика</a:t>
            </a:r>
            <a:endParaRPr/>
          </a:p>
        </p:txBody>
      </p:sp>
      <p:sp>
        <p:nvSpPr>
          <p:cNvPr id="63" name="CustomShape 6"/>
          <p:cNvSpPr/>
          <p:nvPr/>
        </p:nvSpPr>
        <p:spPr>
          <a:xfrm>
            <a:off x="28116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sp>
        <p:nvSpPr>
          <p:cNvPr id="64" name="CustomShape 7"/>
          <p:cNvSpPr/>
          <p:nvPr/>
        </p:nvSpPr>
        <p:spPr>
          <a:xfrm>
            <a:off x="481284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2015</a:t>
            </a:r>
            <a:endParaRPr/>
          </a:p>
        </p:txBody>
      </p:sp>
      <p:pic>
        <p:nvPicPr>
          <p:cNvPr id="65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994560" y="2421000"/>
            <a:ext cx="753480" cy="100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230760" y="1340640"/>
            <a:ext cx="801180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2600">
                <a:solidFill>
                  <a:srgbClr val="376092"/>
                </a:solidFill>
                <a:latin typeface="Calibri"/>
              </a:rPr>
              <a:t>Изменения в функционале пульта ДУ для серийPremium Slim Design Super DC InverterPremium DesignSuper DC Inverter</a:t>
            </a:r>
            <a:endParaRPr/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71640" y="2381400"/>
            <a:ext cx="1951200" cy="2918160"/>
          </a:xfrm>
          <a:prstGeom prst="rect">
            <a:avLst/>
          </a:prstGeom>
          <a:ln>
            <a:noFill/>
          </a:ln>
        </p:spPr>
      </p:pic>
      <p:pic>
        <p:nvPicPr>
          <p:cNvPr id="68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88000" y="2205000"/>
            <a:ext cx="2455200" cy="4177440"/>
          </a:xfrm>
          <a:prstGeom prst="rect">
            <a:avLst/>
          </a:prstGeom>
          <a:ln>
            <a:noFill/>
          </a:ln>
        </p:spPr>
      </p:pic>
      <p:sp>
        <p:nvSpPr>
          <p:cNvPr id="69" name="CustomShape 2"/>
          <p:cNvSpPr/>
          <p:nvPr/>
        </p:nvSpPr>
        <p:spPr>
          <a:xfrm>
            <a:off x="2508480" y="234900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sp>
        <p:nvSpPr>
          <p:cNvPr id="70" name="CustomShape 3"/>
          <p:cNvSpPr/>
          <p:nvPr/>
        </p:nvSpPr>
        <p:spPr>
          <a:xfrm>
            <a:off x="6761880" y="2339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2015</a:t>
            </a:r>
            <a:endParaRPr/>
          </a:p>
        </p:txBody>
      </p:sp>
      <p:sp>
        <p:nvSpPr>
          <p:cNvPr id="71" name="CustomShape 4"/>
          <p:cNvSpPr/>
          <p:nvPr/>
        </p:nvSpPr>
        <p:spPr>
          <a:xfrm flipV="1">
            <a:off x="4284000" y="4866840"/>
            <a:ext cx="1078200" cy="10062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72" name="CustomShape 5"/>
          <p:cNvSpPr/>
          <p:nvPr/>
        </p:nvSpPr>
        <p:spPr>
          <a:xfrm rot="10800000">
            <a:off x="6158160" y="4869360"/>
            <a:ext cx="1582200" cy="10062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c0504d"/>
            </a:solidFill>
            <a:round/>
            <a:tailEnd len="med" type="arrow" w="med"/>
          </a:ln>
        </p:spPr>
      </p:sp>
      <p:sp>
        <p:nvSpPr>
          <p:cNvPr id="73" name="CustomShape 6"/>
          <p:cNvSpPr/>
          <p:nvPr/>
        </p:nvSpPr>
        <p:spPr>
          <a:xfrm>
            <a:off x="3068280" y="5661360"/>
            <a:ext cx="121356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1400">
                <a:solidFill>
                  <a:srgbClr val="376092"/>
                </a:solidFill>
                <a:latin typeface="Calibri"/>
              </a:rPr>
              <a:t>Новая кнопка</a:t>
            </a:r>
            <a:r>
              <a:rPr b="1" lang="ru-RU" sz="1400">
                <a:solidFill>
                  <a:srgbClr val="376092"/>
                </a:solidFill>
                <a:latin typeface="Calibri"/>
              </a:rPr>
              <a:t>8СHeart</a:t>
            </a:r>
            <a:endParaRPr/>
          </a:p>
        </p:txBody>
      </p:sp>
      <p:sp>
        <p:nvSpPr>
          <p:cNvPr id="74" name="CustomShape 7"/>
          <p:cNvSpPr/>
          <p:nvPr/>
        </p:nvSpPr>
        <p:spPr>
          <a:xfrm>
            <a:off x="7524360" y="5498640"/>
            <a:ext cx="1438200" cy="51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1400">
                <a:solidFill>
                  <a:srgbClr val="376092"/>
                </a:solidFill>
                <a:latin typeface="Calibri"/>
              </a:rPr>
              <a:t>Совмещение кнопок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ru-RU" sz="1400">
                <a:solidFill>
                  <a:srgbClr val="376092"/>
                </a:solidFill>
                <a:latin typeface="Calibri"/>
              </a:rPr>
              <a:t>Clock/Timer on</a:t>
            </a:r>
            <a:endParaRPr/>
          </a:p>
        </p:txBody>
      </p:sp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980640"/>
            <a:ext cx="6731280" cy="4013640"/>
          </a:xfrm>
          <a:prstGeom prst="rect">
            <a:avLst/>
          </a:prstGeom>
          <a:ln>
            <a:noFill/>
          </a:ln>
        </p:spPr>
      </p:pic>
      <p:pic>
        <p:nvPicPr>
          <p:cNvPr id="76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36200" y="836640"/>
            <a:ext cx="4447440" cy="29318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971640" y="2647080"/>
            <a:ext cx="244656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3600">
                <a:solidFill>
                  <a:srgbClr val="000000"/>
                </a:solidFill>
                <a:latin typeface="Calibri"/>
              </a:rPr>
              <a:t>НОВИНКА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ru-RU" sz="3600">
                <a:solidFill>
                  <a:srgbClr val="000000"/>
                </a:solidFill>
                <a:latin typeface="Calibri"/>
              </a:rPr>
              <a:t>2015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212000" y="836640"/>
            <a:ext cx="493596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Purple Art Design DC Inverter</a:t>
            </a:r>
            <a:endParaRPr/>
          </a:p>
        </p:txBody>
      </p:sp>
      <p:pic>
        <p:nvPicPr>
          <p:cNvPr id="79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281440" y="2637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5231880" y="32130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Модели:09k,11k,13k</a:t>
            </a:r>
            <a:endParaRPr/>
          </a:p>
        </p:txBody>
      </p:sp>
      <p:sp>
        <p:nvSpPr>
          <p:cNvPr id="81" name="CustomShape 4"/>
          <p:cNvSpPr/>
          <p:nvPr/>
        </p:nvSpPr>
        <p:spPr>
          <a:xfrm>
            <a:off x="4183920" y="3645000"/>
            <a:ext cx="495828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 классаA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 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Низкий уровень шума(19дб(А)) в режиме вентиляции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Защита от обмерзания теплообменника внутреннего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Работа на охлаждение до 0</a:t>
            </a:r>
            <a:r>
              <a:rPr b="1" lang="ru-RU" sz="1000">
                <a:solidFill>
                  <a:srgbClr val="c00000"/>
                </a:solidFill>
                <a:latin typeface="Calibri"/>
                <a:ea typeface="Microsoft YaHei"/>
              </a:rPr>
              <a:t>⁰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С /обогрев до -15</a:t>
            </a:r>
            <a:r>
              <a:rPr b="1" lang="ru-RU" sz="1000">
                <a:solidFill>
                  <a:srgbClr val="c00000"/>
                </a:solidFill>
                <a:latin typeface="Calibri"/>
                <a:ea typeface="Microsoft YaHei"/>
              </a:rPr>
              <a:t>⁰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С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HiDensityфильтр,SilverIon,фотокаталитичскийфильтр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Двухстороннееподключение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4D Air 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Режим"Sleep”– 4 ступени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Режимы "Smart","Super”, Функция“Ifeel”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 на включение и отключение,“Dimmer”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Авторестарт,Самодиагностика</a:t>
            </a:r>
            <a:endParaRPr/>
          </a:p>
        </p:txBody>
      </p:sp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8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96920" y="1512000"/>
            <a:ext cx="3905640" cy="1483200"/>
          </a:xfrm>
          <a:prstGeom prst="rect">
            <a:avLst/>
          </a:prstGeom>
          <a:ln>
            <a:noFill/>
          </a:ln>
        </p:spPr>
      </p:pic>
      <p:pic>
        <p:nvPicPr>
          <p:cNvPr id="8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268640"/>
            <a:ext cx="4343760" cy="204552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23076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Standard DC Inverter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1004040" y="2997000"/>
            <a:ext cx="2434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Модели:09K,12K, 18K, 24K</a:t>
            </a:r>
            <a:endParaRPr/>
          </a:p>
        </p:txBody>
      </p:sp>
      <p:pic>
        <p:nvPicPr>
          <p:cNvPr id="87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38872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179640" y="3429000"/>
            <a:ext cx="4473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класса 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 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PP фильтр,Фотокаталитическийфильтр,SilverIon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"Sleep", режим "Smart", режим "Super“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Функция 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 отключение,“Dimmer”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 Самодиагностика</a:t>
            </a:r>
            <a:endParaRPr/>
          </a:p>
        </p:txBody>
      </p:sp>
      <p:sp>
        <p:nvSpPr>
          <p:cNvPr id="89" name="CustomShape 4"/>
          <p:cNvSpPr/>
          <p:nvPr/>
        </p:nvSpPr>
        <p:spPr>
          <a:xfrm>
            <a:off x="4345560" y="3396240"/>
            <a:ext cx="4761000" cy="319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 классаA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 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Низкий уровень шума (19дб(А)) в режиме вентиляции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HiDensityфильтр,Silver ion,фотокаталитическийфильтр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Двухстороннее 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4D Air 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Режим "Sleep”– 4 ступени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Режимы "Smart", "Super”,функцияI FEEL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 на включение и отключение,“Dimmer”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Авторестарт,Самодиагностика</a:t>
            </a:r>
            <a:endParaRPr/>
          </a:p>
        </p:txBody>
      </p:sp>
      <p:sp>
        <p:nvSpPr>
          <p:cNvPr id="90" name="CustomShape 5"/>
          <p:cNvSpPr/>
          <p:nvPr/>
        </p:nvSpPr>
        <p:spPr>
          <a:xfrm>
            <a:off x="28116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pic>
        <p:nvPicPr>
          <p:cNvPr id="91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99456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92" name="CustomShape 6"/>
          <p:cNvSpPr/>
          <p:nvPr/>
        </p:nvSpPr>
        <p:spPr>
          <a:xfrm>
            <a:off x="457200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Smart DCInverter</a:t>
            </a:r>
            <a:endParaRPr/>
          </a:p>
        </p:txBody>
      </p:sp>
      <p:sp>
        <p:nvSpPr>
          <p:cNvPr id="93" name="CustomShape 7"/>
          <p:cNvSpPr/>
          <p:nvPr/>
        </p:nvSpPr>
        <p:spPr>
          <a:xfrm>
            <a:off x="4072680" y="1917000"/>
            <a:ext cx="78552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94" name="CustomShape 8"/>
          <p:cNvSpPr/>
          <p:nvPr/>
        </p:nvSpPr>
        <p:spPr>
          <a:xfrm>
            <a:off x="457200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  <p:sp>
        <p:nvSpPr>
          <p:cNvPr id="95" name="CustomShape 9"/>
          <p:cNvSpPr/>
          <p:nvPr/>
        </p:nvSpPr>
        <p:spPr>
          <a:xfrm>
            <a:off x="539640" y="2205000"/>
            <a:ext cx="520200" cy="604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solidFill>
              <a:srgbClr val="4a7ebb"/>
            </a:solidFill>
            <a:round/>
          </a:ln>
        </p:spPr>
      </p:sp>
      <p:sp>
        <p:nvSpPr>
          <p:cNvPr id="96" name="CustomShape 10"/>
          <p:cNvSpPr/>
          <p:nvPr/>
        </p:nvSpPr>
        <p:spPr>
          <a:xfrm>
            <a:off x="5231880" y="2997000"/>
            <a:ext cx="2722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Модели:09k,11k13k, 18k, 24k</a:t>
            </a:r>
            <a:endParaRPr/>
          </a:p>
        </p:txBody>
      </p:sp>
    </p:spTree>
  </p:cSld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980640"/>
            <a:ext cx="6731280" cy="401364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483640" y="836640"/>
            <a:ext cx="493596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SMART DC Inverter</a:t>
            </a:r>
            <a:endParaRPr/>
          </a:p>
        </p:txBody>
      </p:sp>
      <p:pic>
        <p:nvPicPr>
          <p:cNvPr id="99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55160" y="1546560"/>
            <a:ext cx="4193640" cy="1592640"/>
          </a:xfrm>
          <a:prstGeom prst="rect">
            <a:avLst/>
          </a:prstGeom>
          <a:ln>
            <a:noFill/>
          </a:ln>
        </p:spPr>
      </p:pic>
      <p:pic>
        <p:nvPicPr>
          <p:cNvPr id="100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00" y="3069000"/>
            <a:ext cx="3770640" cy="2518200"/>
          </a:xfrm>
          <a:prstGeom prst="rect">
            <a:avLst/>
          </a:prstGeom>
          <a:ln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55200" y="3068640"/>
            <a:ext cx="3771000" cy="251856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92176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Рисунок 1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980640"/>
            <a:ext cx="7381080" cy="440136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457200" y="692640"/>
            <a:ext cx="8227800" cy="70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Premium Classic A</a:t>
            </a:r>
            <a:endParaRPr/>
          </a:p>
        </p:txBody>
      </p:sp>
      <p:pic>
        <p:nvPicPr>
          <p:cNvPr id="10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09080" y="244548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825120" y="6567120"/>
            <a:ext cx="1263240" cy="241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 sz="1000">
                <a:solidFill>
                  <a:srgbClr val="000000"/>
                </a:solidFill>
                <a:latin typeface="Calibri"/>
              </a:rPr>
              <a:t>*Для моделей18K, 24K, 30K -опция</a:t>
            </a:r>
            <a:endParaRPr/>
          </a:p>
        </p:txBody>
      </p:sp>
      <p:pic>
        <p:nvPicPr>
          <p:cNvPr id="107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181600" y="1052640"/>
            <a:ext cx="4692600" cy="239904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2931480" y="2997000"/>
            <a:ext cx="32230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Модели:07K, 10K, 13K, 18K, 24K, 30K</a:t>
            </a:r>
            <a:endParaRPr/>
          </a:p>
        </p:txBody>
      </p:sp>
      <p:sp>
        <p:nvSpPr>
          <p:cNvPr id="109" name="CustomShape 4"/>
          <p:cNvSpPr/>
          <p:nvPr/>
        </p:nvSpPr>
        <p:spPr>
          <a:xfrm>
            <a:off x="2526120" y="1268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sp>
        <p:nvSpPr>
          <p:cNvPr id="110" name="CustomShape 5"/>
          <p:cNvSpPr/>
          <p:nvPr/>
        </p:nvSpPr>
        <p:spPr>
          <a:xfrm>
            <a:off x="1979640" y="3501000"/>
            <a:ext cx="633492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класса 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MIRAGEдисплей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4D FLOW двойные автоматические жалюзи (горизонтальные и вертикальные)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"Sleep”,"Smart","Super"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Функция 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HiDensityфильтр,Фотокаталитическийфильтр*,SilverIon*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иотключение,Dimmer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3 скорости работы вентилятора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Защитноепокрытие теплообменника наружного блокаGoldenFin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Двухстороннее 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Двойнаяшумоизоляциякомпрессора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Авторестарт,Самодиагностика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0" y="655200"/>
            <a:ext cx="7013520" cy="3979800"/>
          </a:xfrm>
          <a:prstGeom prst="rect">
            <a:avLst/>
          </a:prstGeom>
          <a:ln>
            <a:noFill/>
          </a:ln>
        </p:spPr>
      </p:pic>
      <p:pic>
        <p:nvPicPr>
          <p:cNvPr id="11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237240" y="1340640"/>
            <a:ext cx="4879440" cy="2072880"/>
          </a:xfrm>
          <a:prstGeom prst="rect">
            <a:avLst/>
          </a:prstGeom>
          <a:ln>
            <a:noFill/>
          </a:ln>
        </p:spPr>
      </p:pic>
      <p:pic>
        <p:nvPicPr>
          <p:cNvPr id="113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0560" y="1362600"/>
            <a:ext cx="4248000" cy="17046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23076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Classic A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1004040" y="2997000"/>
            <a:ext cx="270216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Модели:0,7K, 09K,12K, 18K, 24K</a:t>
            </a:r>
            <a:endParaRPr/>
          </a:p>
        </p:txBody>
      </p:sp>
      <p:pic>
        <p:nvPicPr>
          <p:cNvPr id="116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38872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5519880" y="3000600"/>
            <a:ext cx="2722680" cy="325440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5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ru-RU" sz="1400">
                <a:solidFill>
                  <a:srgbClr val="ffffff"/>
                </a:solidFill>
                <a:latin typeface="Calibri"/>
              </a:rPr>
              <a:t>Модели:0,7K,10K,13K, 18K, 24K</a:t>
            </a:r>
            <a:endParaRPr/>
          </a:p>
        </p:txBody>
      </p:sp>
      <p:sp>
        <p:nvSpPr>
          <p:cNvPr id="118" name="CustomShape 4"/>
          <p:cNvSpPr/>
          <p:nvPr/>
        </p:nvSpPr>
        <p:spPr>
          <a:xfrm>
            <a:off x="179640" y="3429000"/>
            <a:ext cx="4473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класса 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PP фильтр, LTC фильтр, Угольный фильтр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Режимы"Sleep","Smart", "Super”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Функция"Ifeel"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 отключение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Автоматическиевертикальные жалюзи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Отключение дисплея внутреннего блокас пульта “Dimmer”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Авторестарт,Cамодиагностика</a:t>
            </a:r>
            <a:endParaRPr/>
          </a:p>
        </p:txBody>
      </p:sp>
      <p:sp>
        <p:nvSpPr>
          <p:cNvPr id="119" name="CustomShape 5"/>
          <p:cNvSpPr/>
          <p:nvPr/>
        </p:nvSpPr>
        <p:spPr>
          <a:xfrm>
            <a:off x="4345560" y="3396240"/>
            <a:ext cx="4761000" cy="237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Энергоэффективность класса 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Новыйсовременный дизайн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Светопрозрачный пластик передней панели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MIRAGEдисплей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Hi Densityфильтр</a:t>
            </a:r>
            <a:r>
              <a:rPr b="1" lang="ru-RU" sz="1000">
                <a:solidFill>
                  <a:srgbClr val="558ed5"/>
                </a:solidFill>
                <a:latin typeface="Microsoft YaHei"/>
                <a:ea typeface="Microsoft YaHei"/>
              </a:rPr>
              <a:t>,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LTCфильтр</a:t>
            </a:r>
            <a:r>
              <a:rPr lang="ru-RU" sz="1000">
                <a:solidFill>
                  <a:srgbClr val="c00000"/>
                </a:solidFill>
                <a:latin typeface="Calibri"/>
                <a:ea typeface="Microsoft YaHei"/>
              </a:rPr>
              <a:t>*,</a:t>
            </a: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Угольный фильтр</a:t>
            </a:r>
            <a:r>
              <a:rPr lang="ru-RU" sz="1000">
                <a:solidFill>
                  <a:srgbClr val="c00000"/>
                </a:solidFill>
                <a:latin typeface="Calibri"/>
                <a:ea typeface="Microsoft YaHei"/>
              </a:rPr>
              <a:t>*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Режим "Sleep”,"Smart","Super"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Функция "Ifeel"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Таймерна включение и отключение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Отключениедисплея внутреннего блока  с пульта “Dimmer”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Двухстороннее подключение для слива конденсата (левое или правое)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c00000"/>
                </a:solidFill>
                <a:latin typeface="Microsoft YaHei"/>
                <a:ea typeface="Microsoft YaHei"/>
              </a:rPr>
              <a:t>4DAir Flow(автоматическиевертигоризжалюзи)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Защитная накладка на вентили внешнего блока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ru-RU" sz="1000">
                <a:solidFill>
                  <a:srgbClr val="808080"/>
                </a:solidFill>
                <a:latin typeface="Microsoft YaHei"/>
                <a:ea typeface="Microsoft YaHei"/>
              </a:rPr>
              <a:t>Авторестарт,Cамодиагностика</a:t>
            </a:r>
            <a:endParaRPr/>
          </a:p>
        </p:txBody>
      </p:sp>
      <p:sp>
        <p:nvSpPr>
          <p:cNvPr id="120" name="CustomShape 6"/>
          <p:cNvSpPr/>
          <p:nvPr/>
        </p:nvSpPr>
        <p:spPr>
          <a:xfrm>
            <a:off x="281160" y="1484640"/>
            <a:ext cx="447840" cy="363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>
                <a:solidFill>
                  <a:srgbClr val="c00000"/>
                </a:solidFill>
                <a:latin typeface="Calibri"/>
              </a:rPr>
              <a:t>2014</a:t>
            </a:r>
            <a:endParaRPr/>
          </a:p>
        </p:txBody>
      </p:sp>
      <p:pic>
        <p:nvPicPr>
          <p:cNvPr id="121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994560" y="2421000"/>
            <a:ext cx="753480" cy="1001520"/>
          </a:xfrm>
          <a:prstGeom prst="rect">
            <a:avLst/>
          </a:prstGeom>
          <a:ln>
            <a:noFill/>
          </a:ln>
        </p:spPr>
      </p:pic>
      <p:sp>
        <p:nvSpPr>
          <p:cNvPr id="122" name="CustomShape 7"/>
          <p:cNvSpPr/>
          <p:nvPr/>
        </p:nvSpPr>
        <p:spPr>
          <a:xfrm>
            <a:off x="4572000" y="764640"/>
            <a:ext cx="4339440" cy="64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376092"/>
                </a:solidFill>
                <a:latin typeface="Calibri"/>
              </a:rPr>
              <a:t>NEO Classic A</a:t>
            </a:r>
            <a:endParaRPr/>
          </a:p>
        </p:txBody>
      </p:sp>
      <p:sp>
        <p:nvSpPr>
          <p:cNvPr id="123" name="CustomShape 8"/>
          <p:cNvSpPr/>
          <p:nvPr/>
        </p:nvSpPr>
        <p:spPr>
          <a:xfrm>
            <a:off x="4072680" y="1917000"/>
            <a:ext cx="78552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4" name="CustomShape 9"/>
          <p:cNvSpPr/>
          <p:nvPr/>
        </p:nvSpPr>
        <p:spPr>
          <a:xfrm>
            <a:off x="4572000" y="1457640"/>
            <a:ext cx="13604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000">
                <a:solidFill>
                  <a:srgbClr val="000000"/>
                </a:solidFill>
                <a:latin typeface="Calibri"/>
              </a:rPr>
              <a:t>НОВИНКА 2015</a:t>
            </a:r>
            <a:endParaRPr/>
          </a:p>
        </p:txBody>
      </p:sp>
      <p:sp>
        <p:nvSpPr>
          <p:cNvPr id="125" name="CustomShape 10"/>
          <p:cNvSpPr/>
          <p:nvPr/>
        </p:nvSpPr>
        <p:spPr>
          <a:xfrm>
            <a:off x="539640" y="2205000"/>
            <a:ext cx="520200" cy="604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solidFill>
              <a:srgbClr val="4a7ebb"/>
            </a:solidFill>
            <a:round/>
          </a:ln>
        </p:spPr>
      </p:sp>
      <p:sp>
        <p:nvSpPr>
          <p:cNvPr id="126" name="CustomShape 11"/>
          <p:cNvSpPr/>
          <p:nvPr/>
        </p:nvSpPr>
        <p:spPr>
          <a:xfrm>
            <a:off x="5005800" y="6453360"/>
            <a:ext cx="1091160" cy="241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ru-RU" sz="1000">
                <a:solidFill>
                  <a:srgbClr val="000000"/>
                </a:solidFill>
                <a:latin typeface="Calibri"/>
              </a:rPr>
              <a:t>*Для моделей18k,24k -опция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